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512" r:id="rId3"/>
    <p:sldId id="515" r:id="rId4"/>
    <p:sldId id="516" r:id="rId5"/>
    <p:sldId id="517" r:id="rId6"/>
    <p:sldId id="518" r:id="rId7"/>
    <p:sldId id="519" r:id="rId8"/>
    <p:sldId id="520" r:id="rId9"/>
    <p:sldId id="521" r:id="rId10"/>
    <p:sldId id="522" r:id="rId11"/>
    <p:sldId id="523" r:id="rId12"/>
    <p:sldId id="525" r:id="rId13"/>
    <p:sldId id="495" r:id="rId14"/>
    <p:sldId id="526" r:id="rId15"/>
  </p:sldIdLst>
  <p:sldSz cx="9906000" cy="6858000" type="A4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B9CDE5"/>
    <a:srgbClr val="9BBB59"/>
    <a:srgbClr val="0099FF"/>
    <a:srgbClr val="FFFFFF"/>
    <a:srgbClr val="FFFFCC"/>
    <a:srgbClr val="F8F7F2"/>
    <a:srgbClr val="20EC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80" autoAdjust="0"/>
  </p:normalViewPr>
  <p:slideViewPr>
    <p:cSldViewPr>
      <p:cViewPr>
        <p:scale>
          <a:sx n="90" d="100"/>
          <a:sy n="90" d="100"/>
        </p:scale>
        <p:origin x="-306" y="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84500" cy="501650"/>
          </a:xfrm>
          <a:prstGeom prst="rect">
            <a:avLst/>
          </a:prstGeom>
        </p:spPr>
        <p:txBody>
          <a:bodyPr vert="horz" lIns="91421" tIns="45712" rIns="91421" bIns="457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7" y="2"/>
            <a:ext cx="2984500" cy="501650"/>
          </a:xfrm>
          <a:prstGeom prst="rect">
            <a:avLst/>
          </a:prstGeom>
        </p:spPr>
        <p:txBody>
          <a:bodyPr vert="horz" lIns="91421" tIns="45712" rIns="91421" bIns="45712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2" rIns="91421" bIns="457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6" y="4759325"/>
            <a:ext cx="5510213" cy="4510088"/>
          </a:xfrm>
          <a:prstGeom prst="rect">
            <a:avLst/>
          </a:prstGeom>
        </p:spPr>
        <p:txBody>
          <a:bodyPr vert="horz" lIns="91421" tIns="45712" rIns="91421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517065"/>
            <a:ext cx="2984500" cy="501650"/>
          </a:xfrm>
          <a:prstGeom prst="rect">
            <a:avLst/>
          </a:prstGeom>
        </p:spPr>
        <p:txBody>
          <a:bodyPr vert="horz" lIns="91421" tIns="45712" rIns="91421" bIns="457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7" y="9517065"/>
            <a:ext cx="2984500" cy="501650"/>
          </a:xfrm>
          <a:prstGeom prst="rect">
            <a:avLst/>
          </a:prstGeom>
        </p:spPr>
        <p:txBody>
          <a:bodyPr vert="horz" lIns="91421" tIns="45712" rIns="91421" bIns="45712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891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3E44-73FC-4D44-845E-F09D9E51973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3E44-73FC-4D44-845E-F09D9E51973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3E44-73FC-4D44-845E-F09D9E51973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6C331-8FB6-4B09-A187-849970247BB9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FBCEB-798C-4B9D-A08C-0ED83E0ACC14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1CEDB0-3030-4878-8E44-F021D8E98F97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8388B8-8F1D-44CB-AF48-C057FD4F2391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8FCCC5-6B84-4F4C-BF2F-667C69B8D302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E56B7A-43C5-4E77-A50B-B4C111F1601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341A3-7112-49E3-8FA5-2AB10104C692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0D2990-9016-4BD8-AB99-8E9B548A10AA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705AE-97D4-40FA-8FF6-5BDA206FA98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4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4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CACFE-90DB-4C73-AA2A-E4EB5F45E4E9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BD6F25-AF56-4115-8C54-A5ECD1F3ED8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9198A30-B86A-4A29-A302-0A432E196CC0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304800" y="174008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 State 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869359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228600" y="61838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81816" y="24384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600" y="152400"/>
            <a:ext cx="9525000" cy="6477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0009943"/>
              </p:ext>
            </p:extLst>
          </p:nvPr>
        </p:nvGraphicFramePr>
        <p:xfrm>
          <a:off x="533400" y="1317487"/>
          <a:ext cx="9187031" cy="3490166"/>
        </p:xfrm>
        <a:graphic>
          <a:graphicData uri="http://schemas.openxmlformats.org/drawingml/2006/table">
            <a:tbl>
              <a:tblPr/>
              <a:tblGrid>
                <a:gridCol w="437546"/>
                <a:gridCol w="1188720"/>
                <a:gridCol w="1371600"/>
                <a:gridCol w="698863"/>
                <a:gridCol w="1162096"/>
                <a:gridCol w="690486"/>
                <a:gridCol w="647906"/>
                <a:gridCol w="647906"/>
                <a:gridCol w="863875"/>
                <a:gridCol w="869432"/>
                <a:gridCol w="608601"/>
              </a:tblGrid>
              <a:tr h="4573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Serial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Township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 be Constructed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The effective area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Estimated Cost ( Mil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Kyates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)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96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Substatio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n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66 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Line(mile)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33 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Line (mile)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Villages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Hold</a:t>
                      </a: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Popu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lation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Materials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Cost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Total </a:t>
                      </a:r>
                      <a:endParaRPr kumimoji="0" lang="my-MM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7327" marR="7327" marT="793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Hpruso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upgrad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1.25  to 5 MVA</a:t>
                      </a:r>
                    </a:p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With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33kV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utgoing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Switch Bay 1No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2774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14414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380.0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24.9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404.9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Hpruso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( Hoya )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1.25 MVA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403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1791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375.0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112.0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487.0</a:t>
                      </a:r>
                      <a:endParaRPr lang="my-MM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7315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 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3177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16205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755.0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136.9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891.9</a:t>
                      </a:r>
                      <a:endParaRPr lang="my-MM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33400" y="152400"/>
            <a:ext cx="87630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additional electrification statement due to newly and upgrading 66/33/11kV substation and related power Line for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State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739" y="5762925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b="1" dirty="0" smtClean="0">
                <a:latin typeface="Myanmar2" pitchFamily="34" charset="0"/>
                <a:cs typeface="Myanmar2" pitchFamily="34" charset="0"/>
              </a:rPr>
              <a:t>Remark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0" y="5790726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33/11kV , 1..25MVA transformer ( </a:t>
            </a:r>
            <a:r>
              <a:rPr lang="en-US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Hpruso</a:t>
            </a:r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)is going  to </a:t>
            </a:r>
            <a:r>
              <a:rPr lang="en-US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promate</a:t>
            </a:r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as 33/11kV 5MVA transformer and  the surplus 1.25MVA transformer is going to build in </a:t>
            </a:r>
            <a:r>
              <a:rPr lang="en-US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Hoyar</a:t>
            </a:r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.</a:t>
            </a:r>
            <a:endParaRPr lang="my-MM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 txBox="1">
            <a:spLocks/>
          </p:cNvSpPr>
          <p:nvPr/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04800"/>
            <a:ext cx="9906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Location Map for 33/11kV Substation  2Nos &amp; 33kV Outgoing Switch bay at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Hpruso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Township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1348740"/>
            <a:ext cx="2895600" cy="1447800"/>
          </a:xfrm>
          <a:prstGeom prst="rect">
            <a:avLst/>
          </a:prstGeom>
          <a:solidFill>
            <a:srgbClr val="25EFD7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Upgrad</a:t>
            </a:r>
            <a:r>
              <a:rPr lang="en-US" b="1" dirty="0" smtClean="0">
                <a:solidFill>
                  <a:schemeClr val="tx1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 33/11kV 1.25MVA (Existing) to 5MVA  and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33kV  Outgoing  Switch Bay 1No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800" y="2895600"/>
            <a:ext cx="2895600" cy="1066800"/>
          </a:xfrm>
          <a:prstGeom prst="rect">
            <a:avLst/>
          </a:prstGeom>
          <a:solidFill>
            <a:srgbClr val="25EFD7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33/11KV  , 1.25MVA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Substation 1No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5066793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>
            <a:stCxn id="7" idx="1"/>
          </p:cNvCxnSpPr>
          <p:nvPr/>
        </p:nvCxnSpPr>
        <p:spPr>
          <a:xfrm rot="10800000" flipV="1">
            <a:off x="4302908" y="2072640"/>
            <a:ext cx="2097893" cy="6096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2333622" y="3095624"/>
            <a:ext cx="4067178" cy="285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4131467" y="1988343"/>
            <a:ext cx="200028" cy="152400"/>
          </a:xfrm>
          <a:prstGeom prst="triangle">
            <a:avLst/>
          </a:prstGeom>
          <a:solidFill>
            <a:srgbClr val="FFFF00"/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2143125" y="2952750"/>
            <a:ext cx="200028" cy="152400"/>
          </a:xfrm>
          <a:prstGeom prst="triangle">
            <a:avLst/>
          </a:prstGeom>
          <a:solidFill>
            <a:srgbClr val="FFFF00"/>
          </a:solidFill>
          <a:ln w="127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1" y="756416"/>
          <a:ext cx="9668753" cy="5457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99"/>
                <a:gridCol w="2286000"/>
                <a:gridCol w="1094324"/>
                <a:gridCol w="867996"/>
                <a:gridCol w="914400"/>
                <a:gridCol w="914400"/>
                <a:gridCol w="640080"/>
                <a:gridCol w="914400"/>
                <a:gridCol w="741754"/>
                <a:gridCol w="914400"/>
              </a:tblGrid>
              <a:tr h="839121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Year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Staet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Capital Budget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ESE ( mil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Staet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Capital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Budget  for DRD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3199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for 11kV  Line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&amp; 11/0.4 TR 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for 400V   Line 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ON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1132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 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 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 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6894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2014 -2015   Estimate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( BE + RE )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5901.266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702.49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6603.756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441.42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6923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4418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2015 -2016   Estimate ( BE + RE )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9401.537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2697.6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12099.137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247.25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6948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44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1210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2016 -2017 Budget Estimate( BE)</a:t>
                      </a:r>
                      <a:endParaRPr lang="en-US" sz="14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456.38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2104.96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2561.34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801.3</a:t>
                      </a:r>
                      <a:endParaRPr lang="en-US" sz="15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1625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Myanmar2" pitchFamily="34" charset="0"/>
                          <a:cs typeface="Myanmar2" pitchFamily="34" charset="0"/>
                        </a:rPr>
                        <a:t>2671</a:t>
                      </a:r>
                      <a:endParaRPr lang="en-US" sz="15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4275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 Total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15759.183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5505.05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21264.233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1489.97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234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Myanmar2" pitchFamily="34" charset="0"/>
                          <a:cs typeface="Myanmar2" pitchFamily="34" charset="0"/>
                        </a:rPr>
                        <a:t>15496</a:t>
                      </a:r>
                      <a:endParaRPr lang="en-US" sz="15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Myanmar2" pitchFamily="34" charset="0"/>
                          <a:cs typeface="Myanmar2" pitchFamily="34" charset="0"/>
                        </a:rPr>
                        <a:t>244</a:t>
                      </a:r>
                      <a:endParaRPr lang="en-US" sz="15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Myanmar2" pitchFamily="34" charset="0"/>
                          <a:cs typeface="Myanmar2" pitchFamily="34" charset="0"/>
                        </a:rPr>
                        <a:t>8299</a:t>
                      </a:r>
                      <a:endParaRPr lang="en-US" sz="15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05228" y="224135"/>
            <a:ext cx="9648372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 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 Statement   Fiscal  Yearly  Budget  and  Electrified  Connection  for 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07720"/>
          <a:ext cx="9525000" cy="559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228"/>
                <a:gridCol w="5092772"/>
                <a:gridCol w="1143000"/>
                <a:gridCol w="2667000"/>
              </a:tblGrid>
              <a:tr h="6309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33/11 kV ,5 MVA Transformer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33kV  Outgoing Switch Bay Accessories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Set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33k</a:t>
                      </a:r>
                      <a:r>
                        <a:rPr lang="en-US" sz="1600" b="0" baseline="0" dirty="0" smtClean="0">
                          <a:latin typeface="Myanmar2" pitchFamily="34" charset="0"/>
                          <a:cs typeface="Myanmar2" pitchFamily="34" charset="0"/>
                        </a:rPr>
                        <a:t>V Incoming Switch Bay , 33kV  Control </a:t>
                      </a:r>
                      <a:r>
                        <a:rPr lang="en-US" sz="16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pannel</a:t>
                      </a:r>
                      <a:r>
                        <a:rPr lang="en-US" sz="1600" b="0" baseline="0" dirty="0" smtClean="0">
                          <a:latin typeface="Myanmar2" pitchFamily="34" charset="0"/>
                          <a:cs typeface="Myanmar2" pitchFamily="34" charset="0"/>
                        </a:rPr>
                        <a:t>  and 11kV</a:t>
                      </a:r>
                    </a:p>
                    <a:p>
                      <a:r>
                        <a:rPr lang="en-US" sz="1600" b="0" baseline="0" dirty="0" smtClean="0">
                          <a:latin typeface="Myanmar2" pitchFamily="34" charset="0"/>
                          <a:cs typeface="Myanmar2" pitchFamily="34" charset="0"/>
                        </a:rPr>
                        <a:t> 1 incoming 2 outgoing cubical  for 1.25MVA And  Accessories 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Set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11/0.4kV , distribution transformer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 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A C S R  95 mm</a:t>
                      </a:r>
                      <a:r>
                        <a:rPr lang="en-US" sz="1600" b="0" baseline="3000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4.2 Tons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11kV  Pin Insulator with Spindle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230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11kV Disc Insulator with </a:t>
                      </a:r>
                      <a:r>
                        <a:rPr lang="en-US" sz="1600" b="0" dirty="0" err="1" smtClean="0">
                          <a:latin typeface="Myanmar2" pitchFamily="34" charset="0"/>
                          <a:cs typeface="Myanmar2" pitchFamily="34" charset="0"/>
                        </a:rPr>
                        <a:t>fittinggunset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72 Set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Myanmar2" pitchFamily="34" charset="0"/>
                          <a:cs typeface="Myanmar2" pitchFamily="34" charset="0"/>
                        </a:rPr>
                        <a:t>Other</a:t>
                      </a:r>
                      <a:r>
                        <a:rPr lang="en-US" sz="1600" b="0" baseline="0" dirty="0" smtClean="0">
                          <a:latin typeface="Myanmar2" pitchFamily="34" charset="0"/>
                          <a:cs typeface="Myanmar2" pitchFamily="34" charset="0"/>
                        </a:rPr>
                        <a:t> Materials</a:t>
                      </a:r>
                      <a:endParaRPr lang="en-US" sz="16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80572" y="47172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 Main Materials List Transported  to   </a:t>
            </a:r>
            <a:r>
              <a:rPr lang="en-US" sz="2400" b="1" dirty="0" err="1" smtClean="0">
                <a:latin typeface="Myanmar3" pitchFamily="18" charset="0"/>
              </a:rPr>
              <a:t>Loikaw</a:t>
            </a:r>
            <a:r>
              <a:rPr lang="en-US" sz="2400" b="1" dirty="0" smtClean="0">
                <a:latin typeface="Myanmar3" pitchFamily="18" charset="0"/>
              </a:rPr>
              <a:t> District Office</a:t>
            </a:r>
            <a:endParaRPr lang="en-US" sz="2400" b="1" dirty="0">
              <a:latin typeface="Myanmar3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9916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As Per DE Idea after discussion with Local government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990600"/>
            <a:ext cx="89916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As the whole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State , we must perform for only submitted village in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demoso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township with NEP project that a village locate in the distribution line within two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miles.Nowaday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there is only five village (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wich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are situated within two miles ) left according to NEP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plan.In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currently time, we are distributing the electricity to the quarters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fo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and  12Villages 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neighboruing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with 33/11kV ,1.25MVA transformer but we have been Improving to fulfill the demand  of electricity for 14villages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neighbouring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in 2014-2015 fiscal year and 44villages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neighbouring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in 2015-2016 fiscal year with regional government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budget.So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, we would like to submit that to change the currently 33/11kV, 1.25MVA transformer as a 33/11kV , 5MVA transformer.</a:t>
            </a:r>
          </a:p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	At that time, we are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ferforming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the distribution line and substation . The distribution for 33kV 36.5miles,the substation for 33/0.4kV transformer 7Nos,the distribution line for 11kV 48.5miles, the substation for 11/0.4kV transformer 8Nos and the distribution line for 400V 6.3miles so  as to get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electricith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for 15 village of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neighbouring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Hoyar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in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township with regional government budget. As a matter  of  fact, we would like to submit to improve 33/11kV ,5MVA transformer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township and then to build for 33/11kV  1.25MVA substation surplus transformer of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township for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hoyar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. We would  like  to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subit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that we 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alreay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negotiated  with  regional  </a:t>
            </a:r>
            <a:r>
              <a:rPr lang="en-US" sz="1600" b="1" dirty="0" err="1" smtClean="0">
                <a:latin typeface="Myanmar2" pitchFamily="34" charset="0"/>
                <a:cs typeface="Myanmar2" pitchFamily="34" charset="0"/>
              </a:rPr>
              <a:t>grovrnment</a:t>
            </a:r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 that the relevant proposal plans and the condition  of  tasks.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388739"/>
            <a:ext cx="93726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Priority  Electrification Project List for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State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293243"/>
              </p:ext>
            </p:extLst>
          </p:nvPr>
        </p:nvGraphicFramePr>
        <p:xfrm>
          <a:off x="304800" y="1155204"/>
          <a:ext cx="9144001" cy="3394325"/>
        </p:xfrm>
        <a:graphic>
          <a:graphicData uri="http://schemas.openxmlformats.org/drawingml/2006/table">
            <a:tbl>
              <a:tblPr/>
              <a:tblGrid>
                <a:gridCol w="500211"/>
                <a:gridCol w="1167157"/>
                <a:gridCol w="2162170"/>
                <a:gridCol w="1719385"/>
                <a:gridCol w="3595078"/>
              </a:tblGrid>
              <a:tr h="7425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of Village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6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Distance from existing grid Line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Hpruso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Upgrad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33/11kV 1.25MVA to 5MVA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Outgoing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Switch Bay 1No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Hpruso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 </a:t>
                      </a:r>
                      <a:r>
                        <a:rPr lang="en-US" sz="16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hoyar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33/11kV , 1.25 MVA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1No</a:t>
                      </a:r>
                      <a:endParaRPr lang="my-MM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152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70</a:t>
                      </a:r>
                      <a:endParaRPr lang="en-US" sz="1600" b="1" dirty="0"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my-MM" sz="16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962085"/>
              </p:ext>
            </p:extLst>
          </p:nvPr>
        </p:nvGraphicFramePr>
        <p:xfrm>
          <a:off x="76203" y="1066800"/>
          <a:ext cx="9702044" cy="38505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130"/>
                <a:gridCol w="640080"/>
                <a:gridCol w="566941"/>
                <a:gridCol w="468379"/>
                <a:gridCol w="468379"/>
                <a:gridCol w="468379"/>
                <a:gridCol w="362643"/>
                <a:gridCol w="574115"/>
                <a:gridCol w="468379"/>
                <a:gridCol w="464642"/>
                <a:gridCol w="457200"/>
                <a:gridCol w="365760"/>
                <a:gridCol w="274320"/>
                <a:gridCol w="608086"/>
                <a:gridCol w="468379"/>
                <a:gridCol w="548640"/>
                <a:gridCol w="548640"/>
                <a:gridCol w="604434"/>
                <a:gridCol w="488451"/>
                <a:gridCol w="622067"/>
              </a:tblGrid>
              <a:tr h="18288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District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</a:t>
                      </a:r>
                      <a:r>
                        <a:rPr lang="en-US" sz="12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of Village To be Electrified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of House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House hold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Popula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Kyates)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Task by regional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 V Lines (Miles)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for 11 kV Line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11/0.4 kV Transformer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al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Distrit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169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185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47.816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9.2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61.716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250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36.762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8.612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47.174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108.89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103.5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Bawlakhe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90222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169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185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1118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47.816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4.7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9.2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61.716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250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36.762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1.8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8.612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47.174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108.89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2.3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103.5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2400" y="-76200"/>
            <a:ext cx="960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State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0" y="76200"/>
            <a:ext cx="9906000" cy="6858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State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 rot="2190385">
            <a:off x="6960171" y="2507551"/>
            <a:ext cx="271859" cy="93477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71800" y="4953000"/>
            <a:ext cx="16002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990600"/>
            <a:ext cx="4419600" cy="575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990600"/>
            <a:ext cx="32004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92500" lnSpcReduction="20000"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33/11kV Transformer      2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33kV Outgoing Switch Bay  1 No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11kV Distribution Line    2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400V  Distribution Line 2 .3 mile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4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232952" y="990600"/>
            <a:ext cx="2673048" cy="1447800"/>
          </a:xfrm>
          <a:prstGeom prst="rect">
            <a:avLst/>
          </a:prstGeom>
          <a:solidFill>
            <a:srgbClr val="FFFFAB"/>
          </a:solidFill>
        </p:spPr>
        <p:txBody>
          <a:bodyPr vert="horz" lIns="91431" tIns="45715" rIns="91431" bIns="45715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5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   </a:t>
            </a:r>
            <a:r>
              <a:rPr lang="en-US" sz="15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Kayah</a:t>
            </a: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State </a:t>
            </a:r>
          </a:p>
          <a:p>
            <a:pPr>
              <a:spcBef>
                <a:spcPct val="20000"/>
              </a:spcBef>
              <a:defRPr/>
            </a:pP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70Nos</a:t>
            </a:r>
          </a:p>
          <a:p>
            <a:pPr>
              <a:spcBef>
                <a:spcPct val="20000"/>
              </a:spcBef>
              <a:defRPr/>
            </a:pP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3362</a:t>
            </a:r>
          </a:p>
          <a:p>
            <a:pPr>
              <a:spcBef>
                <a:spcPct val="20000"/>
              </a:spcBef>
              <a:defRPr/>
            </a:pP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-1000.79</a:t>
            </a:r>
          </a:p>
          <a:p>
            <a:pPr>
              <a:spcBef>
                <a:spcPct val="20000"/>
              </a:spcBef>
              <a:defRPr/>
            </a:pPr>
            <a:r>
              <a:rPr lang="en-US" sz="15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5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5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5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781800" y="5029200"/>
            <a:ext cx="2673048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Loikaw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70Nos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3362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-1000.79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4686300" y="2705100"/>
            <a:ext cx="2362200" cy="2286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4495800" y="3124200"/>
            <a:ext cx="2514600" cy="1905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886200" y="3505200"/>
            <a:ext cx="31242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7518400" y="6356359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96669"/>
            <a:ext cx="9296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Loikaw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4292857"/>
              </p:ext>
            </p:extLst>
          </p:nvPr>
        </p:nvGraphicFramePr>
        <p:xfrm>
          <a:off x="231834" y="1371601"/>
          <a:ext cx="9521766" cy="30229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7292"/>
                <a:gridCol w="597105"/>
                <a:gridCol w="490741"/>
                <a:gridCol w="468379"/>
                <a:gridCol w="468379"/>
                <a:gridCol w="468379"/>
                <a:gridCol w="365760"/>
                <a:gridCol w="468379"/>
                <a:gridCol w="468379"/>
                <a:gridCol w="548640"/>
                <a:gridCol w="551524"/>
                <a:gridCol w="365760"/>
                <a:gridCol w="274320"/>
                <a:gridCol w="468379"/>
                <a:gridCol w="468379"/>
                <a:gridCol w="548640"/>
                <a:gridCol w="468379"/>
                <a:gridCol w="604434"/>
                <a:gridCol w="488451"/>
                <a:gridCol w="622067"/>
              </a:tblGrid>
              <a:tr h="35436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 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of Village To be Electrified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 of House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House hold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Popula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Kyates)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Task by regional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 for 11 kV Line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11/0.4 kV Transformer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400 V Lines (Miles)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(Mil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Kyates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rgbClr val="0061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822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al 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uc</a:t>
                      </a:r>
                      <a:r>
                        <a:rPr lang="en-US" sz="1300" b="1" u="none" strike="noStrike" dirty="0" smtClean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Transport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Construc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300" b="1" u="none" strike="noStrike" dirty="0" err="1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tion</a:t>
                      </a:r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Demoso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169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185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47.816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4.7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9.2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61.716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250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36.762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1.8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8.612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47.174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108.89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2.3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103.5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942629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169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185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1118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47.816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4.7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9.2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61.716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250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36.762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1.8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8.612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47.174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108.89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2.3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anose="020B0604030504040204" pitchFamily="34" charset="0"/>
                        </a:rPr>
                        <a:t>103.5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37740"/>
            <a:ext cx="5562600" cy="562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0800000">
            <a:off x="5104002" y="2681596"/>
            <a:ext cx="142062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477000" y="2346316"/>
            <a:ext cx="1957580" cy="6924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33/11kV ( 5 MVA) </a:t>
            </a:r>
          </a:p>
          <a:p>
            <a:pPr algn="ctr" fontAlgn="ctr"/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Ngwetaung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Substation (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Existintg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05200" y="4343400"/>
            <a:ext cx="1957580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33/11kV ( 1.25MVA)</a:t>
            </a:r>
          </a:p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Substation ( Existing )</a:t>
            </a:r>
          </a:p>
        </p:txBody>
      </p:sp>
      <p:sp>
        <p:nvSpPr>
          <p:cNvPr id="12" name="Oval 11"/>
          <p:cNvSpPr/>
          <p:nvPr/>
        </p:nvSpPr>
        <p:spPr>
          <a:xfrm>
            <a:off x="4417219" y="162242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490850" y="1232357"/>
            <a:ext cx="1300350" cy="36784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745953" y="2260592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81520" y="1806566"/>
            <a:ext cx="1424180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Dawsoshae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5791200" y="2193916"/>
            <a:ext cx="304800" cy="762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034086" y="3496459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96000" y="3565516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endCxn id="18" idx="1"/>
          </p:cNvCxnSpPr>
          <p:nvPr/>
        </p:nvCxnSpPr>
        <p:spPr>
          <a:xfrm>
            <a:off x="5943602" y="3413118"/>
            <a:ext cx="101643" cy="9450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6172200" y="3565516"/>
            <a:ext cx="142062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415020" y="3336916"/>
            <a:ext cx="2414780" cy="6924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Dawlawkhuthit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&amp;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Dawlawkhu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houng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23" name="Oval 22"/>
          <p:cNvSpPr/>
          <p:nvPr/>
        </p:nvSpPr>
        <p:spPr>
          <a:xfrm>
            <a:off x="7096118" y="5313361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7162800" y="5318116"/>
            <a:ext cx="14206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770620" y="5121262"/>
            <a:ext cx="1957580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Dawsophya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kV(100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28600" y="4784716"/>
            <a:ext cx="2743200" cy="193899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ctr"/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Legend</a:t>
            </a: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7" name="Isosceles Triangle 26"/>
          <p:cNvSpPr/>
          <p:nvPr/>
        </p:nvSpPr>
        <p:spPr>
          <a:xfrm>
            <a:off x="312420" y="5384792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20040" y="639825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312420" y="5857232"/>
            <a:ext cx="3048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97180" y="6190924"/>
            <a:ext cx="304800" cy="1588"/>
          </a:xfrm>
          <a:prstGeom prst="line">
            <a:avLst/>
          </a:prstGeom>
          <a:ln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9600" y="5415272"/>
            <a:ext cx="2393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33/11kV Sub station ( Existing)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9600" y="5727692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11kV   Line ( Existing)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9600" y="6032492"/>
            <a:ext cx="2274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11kV   Line  2Mile ( Proposal)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9600" y="6337292"/>
            <a:ext cx="151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Village( Proposal)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0" y="90050"/>
            <a:ext cx="99060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Loikaw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34000" y="1031557"/>
            <a:ext cx="1905000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Soungduywarthit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3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3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100" name="Content Placeholder 2"/>
          <p:cNvSpPr txBox="1">
            <a:spLocks/>
          </p:cNvSpPr>
          <p:nvPr/>
        </p:nvSpPr>
        <p:spPr>
          <a:xfrm>
            <a:off x="304800" y="990600"/>
            <a:ext cx="2673048" cy="13716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 fontScale="92500" lnSpcReduction="1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Loikaw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5Nos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185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 108.89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>
            <a:off x="5562600" y="4343400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4953000" y="2514600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19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3668" y="76200"/>
          <a:ext cx="9807329" cy="6010653"/>
        </p:xfrm>
        <a:graphic>
          <a:graphicData uri="http://schemas.openxmlformats.org/drawingml/2006/table">
            <a:tbl>
              <a:tblPr/>
              <a:tblGrid>
                <a:gridCol w="312058"/>
                <a:gridCol w="526142"/>
                <a:gridCol w="731520"/>
                <a:gridCol w="457200"/>
                <a:gridCol w="457200"/>
                <a:gridCol w="457200"/>
                <a:gridCol w="381000"/>
                <a:gridCol w="275031"/>
                <a:gridCol w="334569"/>
                <a:gridCol w="182880"/>
                <a:gridCol w="356599"/>
                <a:gridCol w="230972"/>
                <a:gridCol w="383717"/>
                <a:gridCol w="431686"/>
                <a:gridCol w="392357"/>
                <a:gridCol w="102280"/>
                <a:gridCol w="135388"/>
                <a:gridCol w="143405"/>
                <a:gridCol w="431686"/>
                <a:gridCol w="431686"/>
                <a:gridCol w="457200"/>
                <a:gridCol w="502205"/>
                <a:gridCol w="548640"/>
                <a:gridCol w="504628"/>
                <a:gridCol w="640080"/>
              </a:tblGrid>
              <a:tr h="1092327">
                <a:tc gridSpan="25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 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Loikaw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my-MM" sz="2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6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  <a: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my-MM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9268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Construction Cost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Soungdu-ywarthit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8.803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2.153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11.406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11.406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97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y-MM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‌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Dawsoshe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153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8.803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2.153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11.406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11.406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Dawsopha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85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512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10.353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2.153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12.956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12.956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Dawlawkhu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2.0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47.816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4.7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9.2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61.716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8.803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rtl="0" fontAlgn="ctr"/>
                      <a:endParaRPr lang="my-MM" sz="1400" b="1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0.45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2.153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11.406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73.122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0.8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36.0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58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5.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Demoso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Dawlawkhu</a:t>
                      </a:r>
                      <a:endParaRPr lang="my-MM" sz="1200" b="0" i="0" u="none" strike="noStrike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thit</a:t>
                      </a:r>
                      <a:endParaRPr lang="my-MM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19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128</a:t>
                      </a:r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3580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my-MM" sz="14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1118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2.0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4.7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9.2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61.716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250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36.762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1.8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8.612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47.174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108.89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2.3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103.5</a:t>
                      </a:r>
                      <a:endParaRPr lang="my-MM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37740"/>
            <a:ext cx="5562600" cy="562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0800000">
            <a:off x="5104002" y="2681596"/>
            <a:ext cx="142062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477000" y="2346316"/>
            <a:ext cx="1957580" cy="7386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33/11kV ( 5 MVA) </a:t>
            </a:r>
          </a:p>
          <a:p>
            <a:pPr algn="ctr" fontAlgn="ctr"/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Ngwetaung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Substation (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Existintg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57600" y="4337041"/>
            <a:ext cx="1957580" cy="7386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33/11kV ( 1.25MVA)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Hpruso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Substation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 Existing )</a:t>
            </a:r>
          </a:p>
        </p:txBody>
      </p:sp>
      <p:sp>
        <p:nvSpPr>
          <p:cNvPr id="12" name="Oval 11"/>
          <p:cNvSpPr/>
          <p:nvPr/>
        </p:nvSpPr>
        <p:spPr>
          <a:xfrm>
            <a:off x="4417219" y="162242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95500" y="1193791"/>
            <a:ext cx="1528950" cy="7386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Soungduywarthit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3624450" y="1563123"/>
            <a:ext cx="795150" cy="973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745953" y="2260592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81520" y="1806566"/>
            <a:ext cx="142418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Dawsoshae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5791200" y="2193916"/>
            <a:ext cx="304800" cy="762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034086" y="3496459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96000" y="3565516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endCxn id="18" idx="1"/>
          </p:cNvCxnSpPr>
          <p:nvPr/>
        </p:nvCxnSpPr>
        <p:spPr>
          <a:xfrm>
            <a:off x="5943602" y="3413118"/>
            <a:ext cx="101643" cy="9450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6172200" y="3565516"/>
            <a:ext cx="142062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415020" y="3336916"/>
            <a:ext cx="2414780" cy="7386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Dawlawkhuthit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&amp;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Dawlawkhu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houng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kV(50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23" name="Oval 22"/>
          <p:cNvSpPr/>
          <p:nvPr/>
        </p:nvSpPr>
        <p:spPr>
          <a:xfrm>
            <a:off x="7096118" y="5313361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7162800" y="5318116"/>
            <a:ext cx="14206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770620" y="5121262"/>
            <a:ext cx="195758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Dawsophya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Village</a:t>
            </a:r>
          </a:p>
          <a:p>
            <a:pPr algn="ctr" fontAlgn="ctr"/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11/0.4 kV(100 </a:t>
            </a:r>
            <a:r>
              <a:rPr lang="en-US" sz="14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r>
              <a:rPr lang="en-US" sz="14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97196" y="4724400"/>
            <a:ext cx="2743200" cy="193899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ctr"/>
            <a:r>
              <a:rPr lang="en-US" sz="20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Legend</a:t>
            </a: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endParaRPr lang="en-US" sz="20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7" name="Isosceles Triangle 26"/>
          <p:cNvSpPr/>
          <p:nvPr/>
        </p:nvSpPr>
        <p:spPr>
          <a:xfrm>
            <a:off x="281016" y="5324476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88636" y="633793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81016" y="5796916"/>
            <a:ext cx="3048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5776" y="6130608"/>
            <a:ext cx="304800" cy="1588"/>
          </a:xfrm>
          <a:prstGeom prst="line">
            <a:avLst/>
          </a:prstGeom>
          <a:ln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8196" y="5354956"/>
            <a:ext cx="2393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33/11kV Sub station ( Existing)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8196" y="5667376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11kV   Line ( Existing)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8196" y="5972176"/>
            <a:ext cx="2274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11kV   Line  2Mile ( Proposal)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8196" y="6276976"/>
            <a:ext cx="151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Myanmar2" pitchFamily="34" charset="0"/>
                <a:cs typeface="Myanmar2" pitchFamily="34" charset="0"/>
              </a:rPr>
              <a:t>Village( Proposal) </a:t>
            </a:r>
            <a:endParaRPr lang="en-US" sz="16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655625" y="90050"/>
            <a:ext cx="64770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Demoso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36" name="Isosceles Triangle 35"/>
          <p:cNvSpPr/>
          <p:nvPr/>
        </p:nvSpPr>
        <p:spPr>
          <a:xfrm>
            <a:off x="5562600" y="4343400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4953000" y="2514600"/>
            <a:ext cx="228600" cy="2286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19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3525</TotalTime>
  <Words>1434</Words>
  <Application>Microsoft Office PowerPoint</Application>
  <PresentationFormat>A4 Paper (210x297 mm)</PresentationFormat>
  <Paragraphs>603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604</cp:revision>
  <dcterms:created xsi:type="dcterms:W3CDTF">2015-08-28T09:51:45Z</dcterms:created>
  <dcterms:modified xsi:type="dcterms:W3CDTF">2015-10-21T03:20:13Z</dcterms:modified>
</cp:coreProperties>
</file>